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hyperlink" Target="http://www.codinghorror.com/blog/2009/08/all-programming-is-web-programming.html" TargetMode="Externa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Relationship Id="rId3" Type="http://schemas.openxmlformats.org/officeDocument/2006/relationships/hyperlink" Target="http://blog.cloudfoundry.org/2012/06/27/future-proofing-your-apps-cloud-foundry-and-node-js/" TargetMode="Externa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5186481" y="4227830"/>
            <a:ext cx="2631838" cy="764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b="1" sz="4400">
                <a:ln>
                  <a:solidFill>
                    <a:srgbClr val="FFFFFF"/>
                  </a:solidFill>
                </a:ln>
                <a:effectLst>
                  <a:outerShdw sx="100000" sy="100000" kx="0" ky="0" algn="b" rotWithShape="0" blurRad="12700" dist="38100" dir="2700000">
                    <a:srgbClr val="808080"/>
                  </a:outerShdw>
                </a:effectLst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z="1800">
                <a:ln>
                  <a:noFill/>
                </a:ln>
                <a:effectLst/>
              </a:defRPr>
            </a:pPr>
            <a:r>
              <a:rPr b="1" sz="4400">
                <a:ln>
                  <a:solidFill>
                    <a:srgbClr val="FFFFFF"/>
                  </a:solidFill>
                </a:ln>
                <a:effectLst>
                  <a:outerShdw sx="100000" sy="100000" kx="0" ky="0" algn="b" rotWithShape="0" blurRad="12700" dist="38100" dir="2700000">
                    <a:srgbClr val="808080"/>
                  </a:outerShdw>
                </a:effectLst>
              </a:rPr>
              <a:t>Node.JS</a:t>
            </a:r>
          </a:p>
        </p:txBody>
      </p:sp>
      <p:pic>
        <p:nvPicPr>
          <p:cNvPr id="33" name="image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53275" y="2087960"/>
            <a:ext cx="6098250" cy="1809147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Shape 34"/>
          <p:cNvSpPr/>
          <p:nvPr/>
        </p:nvSpPr>
        <p:spPr>
          <a:xfrm>
            <a:off x="2913469" y="5121044"/>
            <a:ext cx="7381061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0" defTabSz="914400">
              <a:lnSpc>
                <a:spcPct val="150000"/>
              </a:lnSpc>
              <a:defRPr sz="1800"/>
            </a:pP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“Everything that can be written in JavaScript </a:t>
            </a:r>
            <a:br>
              <a:rPr i="1" sz="2500">
                <a:latin typeface="Segoe UI"/>
                <a:ea typeface="Segoe UI"/>
                <a:cs typeface="Segoe UI"/>
                <a:sym typeface="Segoe UI"/>
              </a:rPr>
            </a:b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will eventually be written in JavaScript”. </a:t>
            </a:r>
            <a:br>
              <a:rPr i="1" sz="2500">
                <a:latin typeface="Segoe UI"/>
                <a:ea typeface="Segoe UI"/>
                <a:cs typeface="Segoe UI"/>
                <a:sym typeface="Segoe UI"/>
              </a:rPr>
            </a:br>
            <a:r>
              <a:rPr i="1" sz="2500">
                <a:latin typeface="Segoe UI"/>
                <a:ea typeface="Segoe UI"/>
                <a:cs typeface="Segoe UI"/>
                <a:sym typeface="Segoe UI"/>
              </a:rPr>
              <a:t>(</a:t>
            </a:r>
            <a:r>
              <a:rPr i="1" sz="25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Segoe UI"/>
                <a:ea typeface="Segoe UI"/>
                <a:cs typeface="Segoe UI"/>
                <a:sym typeface="Segoe UI"/>
                <a:hlinkClick r:id="rId3" invalidUrl="" action="" tgtFrame="" tooltip="" history="1" highlightClick="0" endSnd="0"/>
              </a:rPr>
              <a:t>Atwood’s law</a:t>
            </a:r>
            <a:r>
              <a:rPr i="1" sz="2500" u="sng">
                <a:latin typeface="Segoe UI"/>
                <a:ea typeface="Segoe UI"/>
                <a:cs typeface="Segoe UI"/>
                <a:sym typeface="Segoe UI"/>
              </a:rPr>
              <a:t>)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>
            <a:off x="5518125" y="152499"/>
            <a:ext cx="196855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3600"/>
              <a:t>Modules</a:t>
            </a:r>
          </a:p>
        </p:txBody>
      </p:sp>
      <p:pic>
        <p:nvPicPr>
          <p:cNvPr id="82" name="Screen Shot 2015-07-22 at 12.47.13 am.png"/>
          <p:cNvPicPr/>
          <p:nvPr/>
        </p:nvPicPr>
        <p:blipFill>
          <a:blip r:embed="rId2">
            <a:extLst/>
          </a:blip>
          <a:srcRect l="635" t="3391" r="20448" b="0"/>
          <a:stretch>
            <a:fillRect/>
          </a:stretch>
        </p:blipFill>
        <p:spPr>
          <a:xfrm>
            <a:off x="329654" y="1068337"/>
            <a:ext cx="5309992" cy="2893942"/>
          </a:xfrm>
          <a:prstGeom prst="rect">
            <a:avLst/>
          </a:prstGeom>
          <a:ln w="12700">
            <a:solidFill/>
            <a:miter lim="400000"/>
          </a:ln>
        </p:spPr>
      </p:pic>
      <p:pic>
        <p:nvPicPr>
          <p:cNvPr id="83" name="Screen Shot 2015-07-22 at 12.49.04 am.png"/>
          <p:cNvPicPr/>
          <p:nvPr/>
        </p:nvPicPr>
        <p:blipFill>
          <a:blip r:embed="rId3">
            <a:extLst/>
          </a:blip>
          <a:srcRect l="0" t="0" r="5310" b="10625"/>
          <a:stretch>
            <a:fillRect/>
          </a:stretch>
        </p:blipFill>
        <p:spPr>
          <a:xfrm>
            <a:off x="5857218" y="947638"/>
            <a:ext cx="6879421" cy="4867898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Screen Shot 2015-07-22 at 12.51.09 a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540496" y="5963146"/>
            <a:ext cx="7255034" cy="37106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5304631" y="1339849"/>
            <a:ext cx="2395538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1600"/>
              <a:t>Node Package Manager</a:t>
            </a:r>
          </a:p>
        </p:txBody>
      </p:sp>
      <p:pic>
        <p:nvPicPr>
          <p:cNvPr id="87" name="Screen Shot 2015-07-22 at 1.00.33 am.png"/>
          <p:cNvPicPr/>
          <p:nvPr/>
        </p:nvPicPr>
        <p:blipFill>
          <a:blip r:embed="rId2">
            <a:extLst/>
          </a:blip>
          <a:srcRect l="16483" t="15775" r="9890" b="2795"/>
          <a:stretch>
            <a:fillRect/>
          </a:stretch>
        </p:blipFill>
        <p:spPr>
          <a:xfrm>
            <a:off x="5727700" y="597941"/>
            <a:ext cx="1701800" cy="723901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Shape 88"/>
          <p:cNvSpPr/>
          <p:nvPr/>
        </p:nvSpPr>
        <p:spPr>
          <a:xfrm>
            <a:off x="3440808" y="1927993"/>
            <a:ext cx="6123184" cy="345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Package manager for node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• Comes with node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• Module Repository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• Dependency Management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• Easily publish modules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250">
                <a:solidFill>
                  <a:srgbClr val="62BED4"/>
                </a:solidFill>
                <a:latin typeface="Helvetica"/>
                <a:ea typeface="Helvetica"/>
                <a:cs typeface="Helvetica"/>
                <a:sym typeface="Helvetica"/>
              </a:rPr>
              <a:t>• “Local Only”</a:t>
            </a:r>
            <a:endParaRPr sz="3250">
              <a:solidFill>
                <a:srgbClr val="62BED4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 algn="l" defTabSz="457200">
              <a:defRPr sz="1800"/>
            </a:pPr>
            <a:r>
              <a:rPr sz="3000">
                <a:solidFill>
                  <a:srgbClr val="E58A74"/>
                </a:solidFill>
                <a:latin typeface="Helvetica"/>
                <a:ea typeface="Helvetica"/>
                <a:cs typeface="Helvetica"/>
                <a:sym typeface="Helvetica"/>
              </a:rPr>
              <a:t>“Core” is small. “Userland” is large.</a:t>
            </a:r>
          </a:p>
        </p:txBody>
      </p:sp>
      <p:pic>
        <p:nvPicPr>
          <p:cNvPr id="89" name="Screen Shot 2015-07-22 at 1.02.28 am.png"/>
          <p:cNvPicPr/>
          <p:nvPr/>
        </p:nvPicPr>
        <p:blipFill>
          <a:blip r:embed="rId3">
            <a:extLst/>
          </a:blip>
          <a:srcRect l="0" t="54222" r="0" b="0"/>
          <a:stretch>
            <a:fillRect/>
          </a:stretch>
        </p:blipFill>
        <p:spPr>
          <a:xfrm>
            <a:off x="1842244" y="5627637"/>
            <a:ext cx="8833965" cy="782701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Screen Shot 2015-07-22 at 1.05.02 am.png"/>
          <p:cNvPicPr/>
          <p:nvPr/>
        </p:nvPicPr>
        <p:blipFill>
          <a:blip r:embed="rId4">
            <a:extLst/>
          </a:blip>
          <a:srcRect l="0" t="19809" r="0" b="0"/>
          <a:stretch>
            <a:fillRect/>
          </a:stretch>
        </p:blipFill>
        <p:spPr>
          <a:xfrm>
            <a:off x="965150" y="7090503"/>
            <a:ext cx="5112206" cy="1011021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Screen Shot 2015-07-22 at 1.06.19 am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80100" y="7029946"/>
            <a:ext cx="6002220" cy="1131956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2405211" y="6547191"/>
            <a:ext cx="904578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EC5D57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EC5D57"/>
                </a:solidFill>
              </a:rPr>
              <a:t>Global</a:t>
            </a:r>
          </a:p>
        </p:txBody>
      </p:sp>
      <p:sp>
        <p:nvSpPr>
          <p:cNvPr id="93" name="Shape 93"/>
          <p:cNvSpPr/>
          <p:nvPr/>
        </p:nvSpPr>
        <p:spPr>
          <a:xfrm>
            <a:off x="8573033" y="6547191"/>
            <a:ext cx="989534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">
                <a:solidFill>
                  <a:srgbClr val="F39019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2000">
                <a:solidFill>
                  <a:srgbClr val="F39019"/>
                </a:solidFill>
              </a:rPr>
              <a:t>Locally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creen Shot 2015-07-22 at 1.10.26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8846" y="742950"/>
            <a:ext cx="9488098" cy="76735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Screen Shot 2015-07-22 at 1.14.27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1800" y="114300"/>
            <a:ext cx="12323135" cy="9296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Screen Shot 2015-07-22 at 1.19.42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" y="234950"/>
            <a:ext cx="12496800" cy="94360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202945" y="698499"/>
            <a:ext cx="12065509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b="1" sz="1700">
                <a:latin typeface="Helvetica"/>
                <a:ea typeface="Helvetica"/>
                <a:cs typeface="Helvetica"/>
                <a:sym typeface="Helvetica"/>
              </a:rPr>
              <a:t>Pay Pal  The benefits from NodeJS migration:</a:t>
            </a:r>
            <a:endParaRPr b="1" sz="1700"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Full-stack engineers. Using JavaScript on both the front-end and the back-end removed an artificial boundary between the browser and server, allowing engineers to code both.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Built almost twice as fast with fewer people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Written in 33% fewer lines of code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Constructed with 40% fewer files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Double the requests per second vs. the Java application.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35% decrease in the average response time for the same page.</a:t>
            </a:r>
          </a:p>
        </p:txBody>
      </p:sp>
      <p:sp>
        <p:nvSpPr>
          <p:cNvPr id="102" name="Shape 102"/>
          <p:cNvSpPr/>
          <p:nvPr/>
        </p:nvSpPr>
        <p:spPr>
          <a:xfrm>
            <a:off x="156489" y="3289300"/>
            <a:ext cx="12599198" cy="213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 algn="l">
              <a:defRPr sz="1800"/>
            </a:pPr>
            <a:r>
              <a:rPr b="1" sz="1700">
                <a:latin typeface="Helvetica"/>
                <a:ea typeface="Helvetica"/>
                <a:cs typeface="Helvetica"/>
                <a:sym typeface="Helvetica"/>
              </a:rPr>
              <a:t>LinkedIn from NodeJS</a:t>
            </a:r>
            <a:endParaRPr b="1" sz="1700">
              <a:latin typeface="Helvetica"/>
              <a:ea typeface="Helvetica"/>
              <a:cs typeface="Helvetica"/>
              <a:sym typeface="Helvetica"/>
            </a:endParaRPr>
          </a:p>
          <a:p>
            <a:pPr lvl="0" algn="l">
              <a:defRPr sz="1800"/>
            </a:pP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Much better performance and lower memory overhead than other tested options, running up to 20x faster in some scenarios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Programmers could leverage their JavaScript skills.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Frontend and backend mobile teams could be combined into a single unit. 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Servers were cut to 3 from 30. Enough headroom remains to handle 10x current levels of resource utilization.</a:t>
            </a:r>
            <a:endParaRPr sz="1700"/>
          </a:p>
          <a:p>
            <a:pPr lvl="0" marL="209902" indent="-209902" algn="l">
              <a:buSzPct val="75000"/>
              <a:buChar char="•"/>
              <a:defRPr sz="1800"/>
            </a:pPr>
            <a:r>
              <a:rPr sz="1700"/>
              <a:t>    Development could focus more on application development than firefighting</a:t>
            </a:r>
            <a:endParaRPr sz="1700"/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xfrm>
            <a:off x="389435" y="304801"/>
            <a:ext cx="8363940" cy="609398"/>
          </a:xfrm>
          <a:prstGeom prst="rect">
            <a:avLst/>
          </a:prstGeom>
        </p:spPr>
        <p:txBody>
          <a:bodyPr anchor="t"/>
          <a:lstStyle>
            <a:lvl1pPr algn="l" defTabSz="813783">
              <a:lnSpc>
                <a:spcPct val="90000"/>
              </a:lnSpc>
              <a:defRPr b="1" spc="-89" sz="3916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89" sz="3916">
                <a:solidFill>
                  <a:srgbClr val="000000">
                    <a:alpha val="99000"/>
                  </a:srgbClr>
                </a:solidFill>
              </a:rPr>
              <a:t>Node Has Arrived</a:t>
            </a:r>
          </a:p>
        </p:txBody>
      </p:sp>
      <p:pic>
        <p:nvPicPr>
          <p:cNvPr id="37" name="image8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82175" y="1644059"/>
            <a:ext cx="8240450" cy="2142518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4.png"/>
          <p:cNvPicPr/>
          <p:nvPr/>
        </p:nvPicPr>
        <p:blipFill>
          <a:blip r:embed="rId3">
            <a:extLst/>
          </a:blip>
          <a:srcRect l="8478" t="8441" r="13516" b="1263"/>
          <a:stretch>
            <a:fillRect/>
          </a:stretch>
        </p:blipFill>
        <p:spPr>
          <a:xfrm>
            <a:off x="-60676" y="4516437"/>
            <a:ext cx="6382353" cy="367982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" name="pasted-image.png"/>
          <p:cNvPicPr/>
          <p:nvPr/>
        </p:nvPicPr>
        <p:blipFill>
          <a:blip r:embed="rId4">
            <a:extLst/>
          </a:blip>
          <a:srcRect l="27909" t="30931" r="23065" b="13181"/>
          <a:stretch>
            <a:fillRect/>
          </a:stretch>
        </p:blipFill>
        <p:spPr>
          <a:xfrm>
            <a:off x="6227995" y="4495800"/>
            <a:ext cx="6382560" cy="40927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1612620" y="1949450"/>
            <a:ext cx="977956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/>
            </a:pPr>
            <a:r>
              <a:rPr b="1" sz="3600"/>
              <a:t>NODE IS USED BY BIG BRANDS</a:t>
            </a:r>
          </a:p>
        </p:txBody>
      </p:sp>
      <p:pic>
        <p:nvPicPr>
          <p:cNvPr id="42" name="1500x487xbig-brands.png.pagespeed.ic.J8wxsf_3tn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6817" y="3199707"/>
            <a:ext cx="10331166" cy="33541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Screen Shot 2015-07-21 at 11.11.07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1472" y="1120308"/>
            <a:ext cx="11541856" cy="73215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xfrm>
            <a:off x="2320430" y="1460501"/>
            <a:ext cx="8363940" cy="609398"/>
          </a:xfrm>
          <a:prstGeom prst="rect">
            <a:avLst/>
          </a:prstGeom>
        </p:spPr>
        <p:txBody>
          <a:bodyPr anchor="t"/>
          <a:lstStyle>
            <a:lvl1pPr defTabSz="813783">
              <a:lnSpc>
                <a:spcPct val="90000"/>
              </a:lnSpc>
              <a:defRPr spc="-89" sz="3916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-89" sz="3916">
                <a:solidFill>
                  <a:srgbClr val="000000">
                    <a:alpha val="99000"/>
                  </a:srgbClr>
                </a:solidFill>
              </a:rPr>
              <a:t>Node.js Building Blocks</a:t>
            </a:r>
          </a:p>
        </p:txBody>
      </p:sp>
      <p:grpSp>
        <p:nvGrpSpPr>
          <p:cNvPr id="49" name="Group 49"/>
          <p:cNvGrpSpPr/>
          <p:nvPr/>
        </p:nvGrpSpPr>
        <p:grpSpPr>
          <a:xfrm>
            <a:off x="2183272" y="3568203"/>
            <a:ext cx="1532805" cy="1452131"/>
            <a:chOff x="0" y="0"/>
            <a:chExt cx="1532803" cy="1452129"/>
          </a:xfrm>
        </p:grpSpPr>
        <p:sp>
          <p:nvSpPr>
            <p:cNvPr id="47" name="Shape 47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48" name="Shape 48"/>
            <p:cNvSpPr/>
            <p:nvPr/>
          </p:nvSpPr>
          <p:spPr>
            <a:xfrm>
              <a:off x="224473" y="518330"/>
              <a:ext cx="1083857" cy="4154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libuv</a:t>
              </a:r>
            </a:p>
          </p:txBody>
        </p:sp>
      </p:grpSp>
      <p:grpSp>
        <p:nvGrpSpPr>
          <p:cNvPr id="52" name="Group 52"/>
          <p:cNvGrpSpPr/>
          <p:nvPr/>
        </p:nvGrpSpPr>
        <p:grpSpPr>
          <a:xfrm>
            <a:off x="4439801" y="3568203"/>
            <a:ext cx="1532804" cy="1452131"/>
            <a:chOff x="0" y="0"/>
            <a:chExt cx="1532803" cy="1452129"/>
          </a:xfrm>
        </p:grpSpPr>
        <p:sp>
          <p:nvSpPr>
            <p:cNvPr id="50" name="Shape 50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1" name="Shape 51"/>
            <p:cNvSpPr/>
            <p:nvPr/>
          </p:nvSpPr>
          <p:spPr>
            <a:xfrm>
              <a:off x="224473" y="518330"/>
              <a:ext cx="1083857" cy="41547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V8</a:t>
              </a:r>
            </a:p>
          </p:txBody>
        </p:sp>
      </p:grpSp>
      <p:grpSp>
        <p:nvGrpSpPr>
          <p:cNvPr id="55" name="Group 55"/>
          <p:cNvGrpSpPr/>
          <p:nvPr/>
        </p:nvGrpSpPr>
        <p:grpSpPr>
          <a:xfrm>
            <a:off x="6605104" y="3568203"/>
            <a:ext cx="1532805" cy="1452131"/>
            <a:chOff x="0" y="0"/>
            <a:chExt cx="1532803" cy="1452129"/>
          </a:xfrm>
        </p:grpSpPr>
        <p:sp>
          <p:nvSpPr>
            <p:cNvPr id="53" name="Shape 53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4" name="Shape 54"/>
            <p:cNvSpPr/>
            <p:nvPr/>
          </p:nvSpPr>
          <p:spPr>
            <a:xfrm>
              <a:off x="224473" y="361817"/>
              <a:ext cx="1083857" cy="7284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Js, C++</a:t>
              </a:r>
            </a:p>
          </p:txBody>
        </p:sp>
      </p:grpSp>
      <p:grpSp>
        <p:nvGrpSpPr>
          <p:cNvPr id="58" name="Group 58"/>
          <p:cNvGrpSpPr/>
          <p:nvPr/>
        </p:nvGrpSpPr>
        <p:grpSpPr>
          <a:xfrm>
            <a:off x="9006520" y="3550201"/>
            <a:ext cx="1532805" cy="1452131"/>
            <a:chOff x="0" y="0"/>
            <a:chExt cx="1532803" cy="1452129"/>
          </a:xfrm>
        </p:grpSpPr>
        <p:sp>
          <p:nvSpPr>
            <p:cNvPr id="56" name="Shape 56"/>
            <p:cNvSpPr/>
            <p:nvPr/>
          </p:nvSpPr>
          <p:spPr>
            <a:xfrm>
              <a:off x="-1" y="-1"/>
              <a:ext cx="1532805" cy="14521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fill="norm" stroke="1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55A2D9"/>
                </a:gs>
                <a:gs pos="50000">
                  <a:srgbClr val="2B99DB"/>
                </a:gs>
                <a:gs pos="100000">
                  <a:srgbClr val="1D8ACA"/>
                </a:gs>
              </a:gsLst>
              <a:lin ang="5400000" scaled="0"/>
            </a:gradFill>
            <a:ln w="6350" cap="flat">
              <a:solidFill>
                <a:srgbClr val="3397D3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57" name="Shape 57"/>
            <p:cNvSpPr/>
            <p:nvPr/>
          </p:nvSpPr>
          <p:spPr>
            <a:xfrm>
              <a:off x="224473" y="361817"/>
              <a:ext cx="1083857" cy="72849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defTabSz="914400">
                <a:defRPr b="1" sz="1800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  <a:latin typeface="Segoe UI"/>
                  <a:ea typeface="Segoe UI"/>
                  <a:cs typeface="Segoe UI"/>
                  <a:sym typeface="Segoe UI"/>
                </a:defRPr>
              </a:lvl1pPr>
            </a:lstStyle>
            <a:p>
              <a:pPr lvl="0">
                <a:defRPr b="0">
                  <a:ln w="9525">
                    <a:noFill/>
                  </a:ln>
                  <a:effectLst/>
                </a:defRPr>
              </a:pPr>
              <a:r>
                <a:rPr b="1">
                  <a:ln w="9524">
                    <a:solidFill>
                      <a:srgbClr val="FFFFFF"/>
                    </a:solidFill>
                  </a:ln>
                  <a:effectLst>
                    <a:outerShdw sx="100000" sy="100000" kx="0" ky="0" algn="b" rotWithShape="0" blurRad="12700" dist="38100" dir="2700000">
                      <a:srgbClr val="808080"/>
                    </a:outerShdw>
                  </a:effectLst>
                </a:rPr>
                <a:t>Node.js</a:t>
              </a:r>
            </a:p>
          </p:txBody>
        </p:sp>
      </p:grpSp>
      <p:sp>
        <p:nvSpPr>
          <p:cNvPr id="59" name="Shape 59"/>
          <p:cNvSpPr/>
          <p:nvPr/>
        </p:nvSpPr>
        <p:spPr>
          <a:xfrm>
            <a:off x="3921761" y="4036255"/>
            <a:ext cx="360041" cy="360041"/>
          </a:xfrm>
          <a:prstGeom prst="plus">
            <a:avLst>
              <a:gd name="adj" fmla="val 30291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/>
          </a:gradFill>
          <a:ln w="6350">
            <a:solidFill/>
            <a:miter/>
          </a:ln>
        </p:spPr>
        <p:txBody>
          <a:bodyPr lIns="45718" tIns="45718" rIns="45718" bIns="45718" anchor="ctr"/>
          <a:lstStyle/>
          <a:p>
            <a:pPr lvl="0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0" name="Shape 60"/>
          <p:cNvSpPr/>
          <p:nvPr/>
        </p:nvSpPr>
        <p:spPr>
          <a:xfrm>
            <a:off x="6130604" y="4036255"/>
            <a:ext cx="360041" cy="360041"/>
          </a:xfrm>
          <a:prstGeom prst="plus">
            <a:avLst>
              <a:gd name="adj" fmla="val 30291"/>
            </a:avLst>
          </a:prstGeom>
          <a:gradFill>
            <a:gsLst>
              <a:gs pos="0">
                <a:srgbClr val="9A9A9A"/>
              </a:gs>
              <a:gs pos="50000">
                <a:srgbClr val="8D8D8D"/>
              </a:gs>
              <a:gs pos="100000">
                <a:srgbClr val="787878"/>
              </a:gs>
            </a:gsLst>
            <a:lin ang="5400000"/>
          </a:gradFill>
          <a:ln w="6350">
            <a:solidFill/>
            <a:miter/>
          </a:ln>
        </p:spPr>
        <p:txBody>
          <a:bodyPr lIns="45718" tIns="45718" rIns="45718" bIns="45718" anchor="ctr"/>
          <a:lstStyle/>
          <a:p>
            <a:pPr lvl="0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grpSp>
        <p:nvGrpSpPr>
          <p:cNvPr id="63" name="Group 63"/>
          <p:cNvGrpSpPr/>
          <p:nvPr/>
        </p:nvGrpSpPr>
        <p:grpSpPr>
          <a:xfrm>
            <a:off x="8374192" y="4132250"/>
            <a:ext cx="396045" cy="324037"/>
            <a:chOff x="0" y="0"/>
            <a:chExt cx="396043" cy="324036"/>
          </a:xfrm>
        </p:grpSpPr>
        <p:sp>
          <p:nvSpPr>
            <p:cNvPr id="61" name="Shape 61"/>
            <p:cNvSpPr/>
            <p:nvPr/>
          </p:nvSpPr>
          <p:spPr>
            <a:xfrm>
              <a:off x="0" y="0"/>
              <a:ext cx="396044" cy="144017"/>
            </a:xfrm>
            <a:prstGeom prst="rect">
              <a:avLst/>
            </a:prstGeom>
            <a:gradFill flip="none" rotWithShape="1"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sz="1800"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  <p:sp>
          <p:nvSpPr>
            <p:cNvPr id="62" name="Shape 62"/>
            <p:cNvSpPr/>
            <p:nvPr/>
          </p:nvSpPr>
          <p:spPr>
            <a:xfrm>
              <a:off x="0" y="180020"/>
              <a:ext cx="396044" cy="144017"/>
            </a:xfrm>
            <a:prstGeom prst="rect">
              <a:avLst/>
            </a:prstGeom>
            <a:gradFill flip="none" rotWithShape="1">
              <a:gsLst>
                <a:gs pos="0">
                  <a:srgbClr val="9A9A9A"/>
                </a:gs>
                <a:gs pos="50000">
                  <a:srgbClr val="8D8D8D"/>
                </a:gs>
                <a:gs pos="100000">
                  <a:srgbClr val="787878"/>
                </a:gs>
              </a:gsLst>
              <a:lin ang="5400000" scaled="0"/>
            </a:gradFill>
            <a:ln w="6350" cap="flat">
              <a:solidFill>
                <a:srgbClr val="000000"/>
              </a:solidFill>
              <a:prstDash val="solid"/>
              <a:miter lim="800000"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lvl="0" defTabSz="914400">
                <a:defRPr sz="1800">
                  <a:latin typeface="Segoe UI"/>
                  <a:ea typeface="Segoe UI"/>
                  <a:cs typeface="Segoe UI"/>
                  <a:sym typeface="Segoe UI"/>
                </a:defRPr>
              </a:pPr>
            </a:p>
          </p:txBody>
        </p:sp>
      </p:grpSp>
      <p:sp>
        <p:nvSpPr>
          <p:cNvPr id="64" name="Shape 64"/>
          <p:cNvSpPr/>
          <p:nvPr/>
        </p:nvSpPr>
        <p:spPr>
          <a:xfrm flipH="1" rot="16200000">
            <a:off x="5398970" y="4810342"/>
            <a:ext cx="576065" cy="6840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0800" y="0"/>
                  <a:pt x="21600" y="10800"/>
                  <a:pt x="21600" y="21600"/>
                </a:cubicBezTo>
              </a:path>
            </a:pathLst>
          </a:custGeom>
          <a:ln w="12700">
            <a:solidFill>
              <a:srgbClr val="3397D3"/>
            </a:solidFill>
            <a:miter/>
            <a:headEnd type="triangle"/>
          </a:ln>
        </p:spPr>
        <p:txBody>
          <a:bodyPr lIns="45718" tIns="45718" rIns="45718" bIns="45718" anchor="ctr"/>
          <a:lstStyle/>
          <a:p>
            <a:pPr lvl="0"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5" name="Shape 65"/>
          <p:cNvSpPr/>
          <p:nvPr/>
        </p:nvSpPr>
        <p:spPr>
          <a:xfrm>
            <a:off x="6098208" y="5255745"/>
            <a:ext cx="301187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/>
            <a:r>
              <a:t>Google JavaScript Engine</a:t>
            </a:r>
          </a:p>
        </p:txBody>
      </p:sp>
      <p:sp>
        <p:nvSpPr>
          <p:cNvPr id="66" name="Shape 66"/>
          <p:cNvSpPr/>
          <p:nvPr/>
        </p:nvSpPr>
        <p:spPr>
          <a:xfrm rot="16200000">
            <a:off x="3350772" y="2694900"/>
            <a:ext cx="732781" cy="1064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10800" y="0"/>
                  <a:pt x="21600" y="10800"/>
                  <a:pt x="21600" y="21600"/>
                </a:cubicBezTo>
              </a:path>
            </a:pathLst>
          </a:custGeom>
          <a:ln w="12700">
            <a:solidFill>
              <a:srgbClr val="3397D3"/>
            </a:solidFill>
            <a:miter/>
            <a:headEnd type="triangle"/>
          </a:ln>
        </p:spPr>
        <p:txBody>
          <a:bodyPr lIns="45718" tIns="45718" rIns="45718" bIns="45718" anchor="ctr"/>
          <a:lstStyle/>
          <a:p>
            <a:pPr lvl="0"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pPr>
          </a:p>
        </p:txBody>
      </p:sp>
      <p:sp>
        <p:nvSpPr>
          <p:cNvPr id="67" name="Shape 67"/>
          <p:cNvSpPr/>
          <p:nvPr/>
        </p:nvSpPr>
        <p:spPr>
          <a:xfrm>
            <a:off x="4349403" y="2675813"/>
            <a:ext cx="6472125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 defTabSz="914400">
              <a:defRPr sz="1800"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/>
            <a:r>
              <a:t>A high performance, cross-platform evented I/O library</a:t>
            </a:r>
          </a:p>
        </p:txBody>
      </p:sp>
      <p:pic>
        <p:nvPicPr>
          <p:cNvPr id="68" name="image21.png" descr="http://blog.cloudfoundry.org/wp-content/uploads/2012/04/Screen-Shot-2012-04-24-at-5.40.33-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4012" y="5994352"/>
            <a:ext cx="7419976" cy="26384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 idx="4294967295"/>
          </p:nvPr>
        </p:nvSpPr>
        <p:spPr>
          <a:xfrm>
            <a:off x="2205535" y="1676400"/>
            <a:ext cx="8363940" cy="387800"/>
          </a:xfrm>
          <a:prstGeom prst="rect">
            <a:avLst/>
          </a:prstGeom>
        </p:spPr>
        <p:txBody>
          <a:bodyPr anchor="t"/>
          <a:lstStyle>
            <a:lvl1pPr algn="l" defTabSz="822926">
              <a:lnSpc>
                <a:spcPct val="90000"/>
              </a:lnSpc>
              <a:defRPr b="1" spc="-90" sz="2520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90" sz="2520">
                <a:solidFill>
                  <a:srgbClr val="000000">
                    <a:alpha val="99000"/>
                  </a:srgbClr>
                </a:solidFill>
              </a:rPr>
              <a:t>Multi-threaded HTTP Server Using Blocking I/O</a:t>
            </a:r>
          </a:p>
        </p:txBody>
      </p:sp>
      <p:pic>
        <p:nvPicPr>
          <p:cNvPr id="71" name="image22.png" descr="http://blog.cloudfoundry.org/wp-content/uploads/2012/04/multiThreadedServe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3724" y="2486396"/>
            <a:ext cx="9438965" cy="55739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type="title" idx="4294967295"/>
          </p:nvPr>
        </p:nvSpPr>
        <p:spPr>
          <a:xfrm>
            <a:off x="2091235" y="1422401"/>
            <a:ext cx="8363940" cy="609398"/>
          </a:xfrm>
          <a:prstGeom prst="rect">
            <a:avLst/>
          </a:prstGeom>
        </p:spPr>
        <p:txBody>
          <a:bodyPr anchor="t"/>
          <a:lstStyle>
            <a:lvl1pPr algn="l" defTabSz="795495">
              <a:lnSpc>
                <a:spcPct val="90000"/>
              </a:lnSpc>
              <a:defRPr b="1" spc="-87" sz="3828">
                <a:solidFill>
                  <a:srgbClr val="000000">
                    <a:alpha val="99000"/>
                  </a:srgbClr>
                </a:solidFill>
                <a:latin typeface="Segoe UI"/>
                <a:ea typeface="Segoe UI"/>
                <a:cs typeface="Segoe UI"/>
                <a:sym typeface="Segoe U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-87" sz="3828">
                <a:solidFill>
                  <a:srgbClr val="000000">
                    <a:alpha val="99000"/>
                  </a:srgbClr>
                </a:solidFill>
              </a:rPr>
              <a:t>Event-driven, Non-Blocking I/O</a:t>
            </a:r>
          </a:p>
        </p:txBody>
      </p:sp>
      <p:pic>
        <p:nvPicPr>
          <p:cNvPr id="74" name="image23.png" descr="http://blog.cloudfoundry.org/wp-content/uploads/2012/04/NodeJS-EventedIOAsyncIO_latest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829" y="2347978"/>
            <a:ext cx="9048751" cy="5543553"/>
          </a:xfrm>
          <a:prstGeom prst="rect">
            <a:avLst/>
          </a:prstGeom>
          <a:ln w="12700">
            <a:miter lim="400000"/>
          </a:ln>
        </p:spPr>
      </p:pic>
      <p:sp>
        <p:nvSpPr>
          <p:cNvPr id="75" name="Shape 75"/>
          <p:cNvSpPr/>
          <p:nvPr/>
        </p:nvSpPr>
        <p:spPr>
          <a:xfrm>
            <a:off x="2599138" y="7729253"/>
            <a:ext cx="7348133" cy="307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 defTabSz="914400">
              <a:defRPr sz="1800"/>
            </a:pPr>
            <a:r>
              <a:rPr sz="1400">
                <a:solidFill>
                  <a:srgbClr val="333333"/>
                </a:solidFill>
                <a:latin typeface="Lucida Grande"/>
                <a:ea typeface="Lucida Grande"/>
                <a:cs typeface="Lucida Grande"/>
                <a:sym typeface="Lucida Grande"/>
              </a:rPr>
              <a:t>(source: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Future-proofing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Your Apps: Cloud Foundry and </a:t>
            </a:r>
            <a:r>
              <a:rPr sz="1400">
                <a:solidFill>
                  <a:srgbClr val="3397D3"/>
                </a:solidFill>
                <a:uFill>
                  <a:solidFill>
                    <a:srgbClr val="3397D3"/>
                  </a:solidFill>
                </a:uFill>
                <a:latin typeface="Lucida Grande"/>
                <a:ea typeface="Lucida Grande"/>
                <a:cs typeface="Lucida Grande"/>
                <a:sym typeface="Lucida Grande"/>
                <a:hlinkClick r:id="rId3" invalidUrl="" action="" tgtFrame="" tooltip="" history="1" highlightClick="0" endSnd="0"/>
              </a:rPr>
              <a:t>Node.js</a:t>
            </a:r>
            <a:r>
              <a:rPr sz="1400">
                <a:solidFill>
                  <a:srgbClr val="333333"/>
                </a:solidFill>
                <a:latin typeface="Lucida Grande"/>
                <a:ea typeface="Lucida Grande"/>
                <a:cs typeface="Lucida Grande"/>
                <a:sym typeface="Lucida Grande"/>
              </a:rPr>
              <a:t>)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750" y="298450"/>
            <a:ext cx="12179300" cy="9156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creen Shot 2015-07-21 at 11.13.40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921" y="121111"/>
            <a:ext cx="12580958" cy="9511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